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59" r:id="rId9"/>
    <p:sldId id="266" r:id="rId10"/>
    <p:sldId id="265" r:id="rId11"/>
    <p:sldId id="260" r:id="rId12"/>
    <p:sldId id="268" r:id="rId13"/>
    <p:sldId id="270" r:id="rId14"/>
    <p:sldId id="269" r:id="rId15"/>
    <p:sldId id="267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63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490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03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82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65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4696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19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33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40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89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21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08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74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93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13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84" y="2639584"/>
            <a:ext cx="1578832" cy="1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4233572" y="5022993"/>
            <a:ext cx="1750219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Покупатель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Артем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144CF-BC22-47DD-BB90-756F6629D4C1}"/>
              </a:ext>
            </a:extLst>
          </p:cNvPr>
          <p:cNvSpPr txBox="1"/>
          <p:nvPr/>
        </p:nvSpPr>
        <p:spPr>
          <a:xfrm>
            <a:off x="4231474" y="5658693"/>
            <a:ext cx="17502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Владелец магазина</a:t>
            </a:r>
            <a:r>
              <a:rPr kumimoji="0" lang="en-US" sz="12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7792387" y="5022993"/>
            <a:ext cx="1750219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Поставщик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Дмитрий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1D999-3C11-47F9-A735-C036DAA4E2CD}"/>
              </a:ext>
            </a:extLst>
          </p:cNvPr>
          <p:cNvSpPr txBox="1"/>
          <p:nvPr/>
        </p:nvSpPr>
        <p:spPr>
          <a:xfrm>
            <a:off x="7790289" y="5658693"/>
            <a:ext cx="17502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Дистрибьютор</a:t>
            </a:r>
            <a:r>
              <a:rPr kumimoji="0" lang="en-US" sz="12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27">
            <a:extLst>
              <a:ext uri="{FF2B5EF4-FFF2-40B4-BE49-F238E27FC236}">
                <a16:creationId xmlns:a16="http://schemas.microsoft.com/office/drawing/2014/main" id="{264608CF-EAC0-4321-A460-F8C46B4A27E0}"/>
              </a:ext>
            </a:extLst>
          </p:cNvPr>
          <p:cNvSpPr txBox="1"/>
          <p:nvPr/>
        </p:nvSpPr>
        <p:spPr>
          <a:xfrm>
            <a:off x="3848699" y="1175409"/>
            <a:ext cx="2659446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ru-RU" sz="5400" b="1" dirty="0" smtClean="0">
                <a:latin typeface="Segoe UI Semibold"/>
                <a:ea typeface="Bebas Neue" charset="0"/>
                <a:cs typeface="Bebas Neue" charset="0"/>
              </a:rPr>
              <a:t>Делится</a:t>
            </a:r>
            <a:endParaRPr lang="en-US" sz="5400" b="1" dirty="0">
              <a:latin typeface="Segoe UI Semibold"/>
              <a:ea typeface="Bebas Neue" charset="0"/>
              <a:cs typeface="Bebas Neue" charset="0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848699" y="749094"/>
            <a:ext cx="2114826" cy="2215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ЦЕЛЕВАЯ АУДИТОРИЯ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9" y="2236459"/>
            <a:ext cx="2585517" cy="258551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99" y="2236458"/>
            <a:ext cx="2585517" cy="2585517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73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AB99E9-632A-44E8-9380-21A6FBDADCEF}"/>
              </a:ext>
            </a:extLst>
          </p:cNvPr>
          <p:cNvSpPr/>
          <p:nvPr/>
        </p:nvSpPr>
        <p:spPr>
          <a:xfrm>
            <a:off x="1" y="-1"/>
            <a:ext cx="6096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919288" y="2058338"/>
            <a:ext cx="2814637" cy="6093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Трудности и болевые точки</a:t>
            </a:r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fr-FR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919288" y="3243723"/>
            <a:ext cx="2814637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bg1"/>
                </a:solidFill>
              </a:rPr>
              <a:t>Сложность </a:t>
            </a:r>
            <a:r>
              <a:rPr lang="ru-RU" dirty="0">
                <a:solidFill>
                  <a:schemeClr val="bg1"/>
                </a:solidFill>
              </a:rPr>
              <a:t>вхождения в крупные торговые сети местных производителей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8034340" y="2058338"/>
            <a:ext cx="2814637" cy="5854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Трудности и болевые точки:</a:t>
            </a:r>
            <a:endParaRPr lang="fr-FR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8034340" y="3243723"/>
            <a:ext cx="3050220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/>
              <a:t>Плохо </a:t>
            </a:r>
            <a:r>
              <a:rPr lang="ru-RU" dirty="0"/>
              <a:t>организовываются внутренние процессы. Низкая конкурентоспособность региональных производителей в сфере сбыта из-за отсутствия развитой </a:t>
            </a:r>
            <a:r>
              <a:rPr lang="ru-RU" dirty="0" smtClean="0"/>
              <a:t>инфраструктуры.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919288" y="1703884"/>
            <a:ext cx="1809750" cy="206851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ВЛАДЕЛЕЦ МАГАЗИНА</a:t>
            </a:r>
            <a:r>
              <a:rPr lang="en-US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 </a:t>
            </a:r>
            <a:endParaRPr lang="fr-FR" sz="1200" spc="100" dirty="0">
              <a:solidFill>
                <a:srgbClr val="6C63FF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8034340" y="1700888"/>
            <a:ext cx="1809750" cy="206851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ДИСТРИБЬЮТОР</a:t>
            </a:r>
            <a:endParaRPr lang="fr-FR" sz="1200" spc="100" dirty="0">
              <a:solidFill>
                <a:srgbClr val="6C63FF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AB99E9-632A-44E8-9380-21A6FBDADCEF}"/>
              </a:ext>
            </a:extLst>
          </p:cNvPr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919288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Цели и ценности:</a:t>
            </a:r>
            <a:endParaRPr lang="fr-FR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919288" y="3243723"/>
            <a:ext cx="2814637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/>
              <a:t>Иметь </a:t>
            </a:r>
            <a:r>
              <a:rPr lang="ru-RU" dirty="0"/>
              <a:t>выбор среди поставщиков. </a:t>
            </a:r>
            <a:r>
              <a:rPr lang="ru-RU" dirty="0"/>
              <a:t>Надежность и качество. </a:t>
            </a:r>
            <a:r>
              <a:rPr lang="ru-RU" dirty="0"/>
              <a:t>Повышение степени прозрачности работы экономических агентов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 </a:t>
            </a:r>
            <a:r>
              <a:rPr lang="ru-RU" dirty="0"/>
              <a:t>регионе.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8034340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Цели и ценности:</a:t>
            </a:r>
            <a:endParaRPr lang="fr-FR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8034340" y="3243723"/>
            <a:ext cx="3050220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bg1"/>
                </a:solidFill>
              </a:rPr>
              <a:t>Найти </a:t>
            </a:r>
            <a:r>
              <a:rPr lang="ru-RU" dirty="0">
                <a:solidFill>
                  <a:schemeClr val="bg1"/>
                </a:solidFill>
              </a:rPr>
              <a:t>новых клиентов и увеличить сбыт. Повышение степени прозрачности работы экономических агентов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в </a:t>
            </a:r>
            <a:r>
              <a:rPr lang="ru-RU" dirty="0">
                <a:solidFill>
                  <a:schemeClr val="bg1"/>
                </a:solidFill>
              </a:rPr>
              <a:t>регионе.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919288" y="1703884"/>
            <a:ext cx="1809750" cy="206851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ВЛАДЕЛЕЦ МАГАЗИНА</a:t>
            </a:r>
            <a:r>
              <a:rPr lang="en-US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 </a:t>
            </a:r>
            <a:endParaRPr lang="fr-FR" sz="1200" spc="100" dirty="0">
              <a:solidFill>
                <a:srgbClr val="6C63FF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8034340" y="1700888"/>
            <a:ext cx="1809750" cy="206851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ДИСТРИБЬЮТОР</a:t>
            </a:r>
            <a:endParaRPr lang="fr-FR" sz="1200" spc="100" dirty="0">
              <a:solidFill>
                <a:srgbClr val="6C63FF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9790031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Процесс разработки дизайна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lang="ru-RU" sz="4000" dirty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7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7325360" cy="5416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данном </a:t>
            </a:r>
            <a:r>
              <a:rPr lang="ru-RU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этапе был 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р</a:t>
            </a: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азработан прототип промо-страницы, для привлечения и ознакомления пользователей</a:t>
            </a:r>
            <a:b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с сервисом.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6C63FF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Design</a:t>
            </a: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Office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1004797"/>
            <a:ext cx="243840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100" dirty="0" smtClean="0">
                <a:solidFill>
                  <a:srgbClr val="6C63FF"/>
                </a:solidFill>
                <a:latin typeface="Segoe UI Semibold"/>
                <a:cs typeface="Segoe UI" panose="020B0502040204020203" pitchFamily="34" charset="0"/>
              </a:rPr>
              <a:t>ДИЗАЙН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8" name="Picture Placeholder 2">
            <a:extLst>
              <a:ext uri="{FF2B5EF4-FFF2-40B4-BE49-F238E27FC236}">
                <a16:creationId xmlns:a16="http://schemas.microsoft.com/office/drawing/2014/main" id="{C3DCC20C-9F43-474F-898A-4C95240B1C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0998" b="28455"/>
          <a:stretch/>
        </p:blipFill>
        <p:spPr>
          <a:xfrm>
            <a:off x="3048000" y="3429000"/>
            <a:ext cx="9144000" cy="34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7361E3EF-EBF5-4E64-BA98-6CAF4D1814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000" r="20000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1FBD832-3DA7-4E54-A653-1C6FFBD67079}"/>
              </a:ext>
            </a:extLst>
          </p:cNvPr>
          <p:cNvSpPr txBox="1"/>
          <p:nvPr/>
        </p:nvSpPr>
        <p:spPr>
          <a:xfrm>
            <a:off x="1312308" y="1205814"/>
            <a:ext cx="4076700" cy="24375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Далее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проходила </a:t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работа с текстами</a:t>
            </a:r>
            <a:r>
              <a:rPr kumimoji="0" lang="ru-RU" sz="3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и заголовками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1312308" y="1004797"/>
            <a:ext cx="243840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100" dirty="0" smtClean="0">
                <a:solidFill>
                  <a:srgbClr val="6C63FF"/>
                </a:solidFill>
                <a:latin typeface="Segoe UI Semibold"/>
                <a:cs typeface="Segoe UI" panose="020B0502040204020203" pitchFamily="34" charset="0"/>
              </a:rPr>
              <a:t>ДИЗАЙН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9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0">
            <a:extLst>
              <a:ext uri="{FF2B5EF4-FFF2-40B4-BE49-F238E27FC236}">
                <a16:creationId xmlns:a16="http://schemas.microsoft.com/office/drawing/2014/main" id="{BEADEFB1-46FD-445E-B799-CB359F474E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062" r="1906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6859668" y="1205814"/>
            <a:ext cx="4076700" cy="178035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После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lang="ru-RU" sz="3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подбор цветовой палитры и иллюстраций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6859668" y="1004797"/>
            <a:ext cx="243840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100" dirty="0" smtClean="0">
                <a:solidFill>
                  <a:srgbClr val="6C63FF"/>
                </a:solidFill>
                <a:latin typeface="Segoe UI Semibold"/>
                <a:cs typeface="Segoe UI" panose="020B0502040204020203" pitchFamily="34" charset="0"/>
              </a:rPr>
              <a:t>ДИЗАЙН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57EDC30B-63CC-4C12-8D8A-4372B0B302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2789" b="-1929"/>
          <a:stretch/>
        </p:blipFill>
        <p:spPr>
          <a:xfrm>
            <a:off x="4802623" y="533161"/>
            <a:ext cx="9806457" cy="57108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F4A5DF-AB61-474E-A580-920A74E94D57}"/>
              </a:ext>
            </a:extLst>
          </p:cNvPr>
          <p:cNvSpPr txBox="1"/>
          <p:nvPr/>
        </p:nvSpPr>
        <p:spPr>
          <a:xfrm>
            <a:off x="1343025" y="2336200"/>
            <a:ext cx="4956175" cy="9971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Дизайн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промо-страницы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49"/>
          <a:stretch/>
        </p:blipFill>
        <p:spPr>
          <a:xfrm>
            <a:off x="5988098" y="930039"/>
            <a:ext cx="7179309" cy="45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AEA08-9A2B-4F52-A96F-9667B880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486137"/>
            <a:ext cx="10683433" cy="6128156"/>
          </a:xfrm>
          <a:prstGeom prst="rect">
            <a:avLst/>
          </a:prstGeom>
          <a:effectLst>
            <a:outerShdw blurRad="279400" dist="50800" dir="5400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9" y="652249"/>
            <a:ext cx="10465441" cy="53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73149F-1BC7-46D5-8988-5EBB71111D74}"/>
              </a:ext>
            </a:extLst>
          </p:cNvPr>
          <p:cNvSpPr txBox="1"/>
          <p:nvPr/>
        </p:nvSpPr>
        <p:spPr>
          <a:xfrm>
            <a:off x="1885950" y="3043335"/>
            <a:ext cx="8420100" cy="49917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 сейчас демонстрация работы сервиса.</a:t>
            </a:r>
            <a:endParaRPr lang="en-US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60003-2880-40FD-AE72-1E8B25385728}"/>
              </a:ext>
            </a:extLst>
          </p:cNvPr>
          <p:cNvSpPr txBox="1"/>
          <p:nvPr/>
        </p:nvSpPr>
        <p:spPr>
          <a:xfrm>
            <a:off x="1885950" y="3723486"/>
            <a:ext cx="8420100" cy="218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Да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41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Исследование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401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6">
            <a:extLst>
              <a:ext uri="{FF2B5EF4-FFF2-40B4-BE49-F238E27FC236}">
                <a16:creationId xmlns:a16="http://schemas.microsoft.com/office/drawing/2014/main" id="{DD8785A2-8F06-4AEF-92BA-A0259A85622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t="22411" b="22411"/>
          <a:stretch>
            <a:fillRect/>
          </a:stretch>
        </p:blipFill>
        <p:spPr>
          <a:xfrm>
            <a:off x="3048000" y="3429001"/>
            <a:ext cx="9144000" cy="3428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6565614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На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данном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этапе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мы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7965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р</a:t>
            </a: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ассмотрели </a:t>
            </a: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какие поставщики есть сейчас на рынке, и какую методологию используют в своей работе.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prstClr val="white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Design</a:t>
            </a: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Office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1004797"/>
            <a:ext cx="180975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ИССЛЕДОВАНИЕ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317625" y="1207901"/>
            <a:ext cx="9505950" cy="1708160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ru-RU" sz="6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Далее по </a:t>
            </a:r>
            <a:br>
              <a:rPr lang="ru-RU" sz="6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6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грузоперевозке</a:t>
            </a:r>
            <a:r>
              <a:rPr lang="en-US" sz="6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fr-FR" sz="6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1740C-C5EC-4E44-B1CC-60FD90A4348A}"/>
              </a:ext>
            </a:extLst>
          </p:cNvPr>
          <p:cNvSpPr txBox="1"/>
          <p:nvPr/>
        </p:nvSpPr>
        <p:spPr>
          <a:xfrm>
            <a:off x="1343024" y="4283543"/>
            <a:ext cx="4320000" cy="646331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ru-RU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В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основном это промо-страницы и сервисы, предоставляющие перевозчиков с возможностью рассчитать стоимость и отслеживать свой груз.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1343024" y="3950055"/>
            <a:ext cx="180975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ИССЛЕДОВАНИЕ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9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Контекст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02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7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6565614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Исходя из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зада</a:t>
            </a:r>
            <a:r>
              <a:rPr lang="ru-RU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ч</a:t>
            </a: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мы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сформулировали </a:t>
            </a: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общий </a:t>
            </a: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смысл.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prstClr val="white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Design</a:t>
            </a: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Office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1004797"/>
            <a:ext cx="180975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КОНТЕКСТ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C0C6760F-59F6-447D-8E98-DFC41CE2E3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564" t="755" r="7564" b="43756"/>
          <a:stretch/>
        </p:blipFill>
        <p:spPr>
          <a:xfrm>
            <a:off x="3048000" y="3474720"/>
            <a:ext cx="9144000" cy="3362960"/>
          </a:xfrm>
        </p:spPr>
      </p:pic>
    </p:spTree>
    <p:extLst>
      <p:ext uri="{BB962C8B-B14F-4D97-AF65-F5344CB8AC3E}">
        <p14:creationId xmlns:p14="http://schemas.microsoft.com/office/powerpoint/2010/main" val="148905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73149F-1BC7-46D5-8988-5EBB71111D74}"/>
              </a:ext>
            </a:extLst>
          </p:cNvPr>
          <p:cNvSpPr txBox="1"/>
          <p:nvPr/>
        </p:nvSpPr>
        <p:spPr>
          <a:xfrm>
            <a:off x="1885950" y="2841101"/>
            <a:ext cx="8420100" cy="10833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ru-RU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Легкий контакт «поставщиков» </a:t>
            </a:r>
            <a: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 </a:t>
            </a:r>
            <a:r>
              <a:rPr lang="ru-RU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«покупателями»</a:t>
            </a:r>
            <a:r>
              <a:rPr lang="ru-RU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60003-2880-40FD-AE72-1E8B25385728}"/>
              </a:ext>
            </a:extLst>
          </p:cNvPr>
          <p:cNvSpPr txBox="1"/>
          <p:nvPr/>
        </p:nvSpPr>
        <p:spPr>
          <a:xfrm>
            <a:off x="1885950" y="4105450"/>
            <a:ext cx="8420100" cy="218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Да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7282501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Целевая аудитория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7325360" cy="5416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Подробно анализируя </a:t>
            </a:r>
            <a:r>
              <a:rPr lang="ru-RU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проблемы</a:t>
            </a: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мы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с</a:t>
            </a: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обрали примерное представление о целевой аудитории.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prstClr val="white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Design</a:t>
            </a: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Office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984215"/>
            <a:ext cx="2438400" cy="2215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ЦЕЛЕВАЯ АУДИТОРИЯ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8" name="Picture 4" descr="Bonding, Casual, College, Connection, D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2"/>
          <a:stretch/>
        </p:blipFill>
        <p:spPr bwMode="auto">
          <a:xfrm>
            <a:off x="3048000" y="3428999"/>
            <a:ext cx="9144000" cy="339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232</Words>
  <Application>Microsoft Office PowerPoint</Application>
  <PresentationFormat>Широкоэкранный</PresentationFormat>
  <Paragraphs>76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Bebas Neue</vt:lpstr>
      <vt:lpstr>Calibri</vt:lpstr>
      <vt:lpstr>Calibri Light</vt:lpstr>
      <vt:lpstr>Segoe UI</vt:lpstr>
      <vt:lpstr>Segoe UI Light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Nazarchuk</dc:creator>
  <cp:lastModifiedBy>Alexey Nazarchuk</cp:lastModifiedBy>
  <cp:revision>32</cp:revision>
  <dcterms:created xsi:type="dcterms:W3CDTF">2019-06-15T21:33:13Z</dcterms:created>
  <dcterms:modified xsi:type="dcterms:W3CDTF">2019-06-16T05:03:14Z</dcterms:modified>
</cp:coreProperties>
</file>